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custDataLst>
    <p:tags r:id="rId1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0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84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7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6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3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8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2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6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2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Na obrázku jsou vzájemně propojeny žárovka a baterie. Žárovka svítí. Vyber tvrzení, které správně popisuje danou </a:t>
            </a:r>
            <a:r>
              <a:rPr lang="cs-CZ" sz="2800" dirty="0" smtClean="0"/>
              <a:t>situaci.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537528" y="1844824"/>
            <a:ext cx="6605537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cs-CZ" sz="2800" dirty="0">
              <a:solidFill>
                <a:prstClr val="black"/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cs-CZ" sz="2800" dirty="0">
                <a:solidFill>
                  <a:prstClr val="black"/>
                </a:solidFill>
              </a:rPr>
              <a:t>Proud z baterie prochází jen do žárovky, kde je zcela spotřebován.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cs-CZ" sz="2800" dirty="0">
                <a:solidFill>
                  <a:prstClr val="black"/>
                </a:solidFill>
              </a:rPr>
              <a:t>Proud prochází z baterie do žárovky, kde je částečně spotřebován, částečně se vrací zpět do baterie.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cs-CZ" sz="2800" dirty="0">
                <a:solidFill>
                  <a:prstClr val="black"/>
                </a:solidFill>
              </a:rPr>
              <a:t>Proud v obvodu přes žárovku prochází zpět do baterie. 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44824"/>
            <a:ext cx="191452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65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952" y="1772816"/>
            <a:ext cx="5368880" cy="311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884" y="692696"/>
            <a:ext cx="5616624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/>
              <a:t>Ve kterém případě žárovka svítí?</a:t>
            </a:r>
          </a:p>
          <a:p>
            <a:pPr marL="0" indent="0">
              <a:buNone/>
            </a:pPr>
            <a:endParaRPr lang="cs-CZ" sz="3000" dirty="0"/>
          </a:p>
          <a:p>
            <a:endParaRPr lang="cs-CZ" sz="3000" dirty="0"/>
          </a:p>
        </p:txBody>
      </p:sp>
      <p:sp>
        <p:nvSpPr>
          <p:cNvPr id="2" name="Obdélník 1"/>
          <p:cNvSpPr/>
          <p:nvPr/>
        </p:nvSpPr>
        <p:spPr>
          <a:xfrm>
            <a:off x="416465" y="270892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 případě A.</a:t>
            </a:r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</a:t>
            </a:r>
            <a:r>
              <a:rPr lang="cs-CZ" sz="2800" dirty="0"/>
              <a:t> případě </a:t>
            </a:r>
            <a:r>
              <a:rPr lang="cs-CZ" sz="2800" dirty="0" smtClean="0"/>
              <a:t>B.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</a:t>
            </a:r>
            <a:r>
              <a:rPr lang="cs-CZ" sz="2800" dirty="0"/>
              <a:t> případě </a:t>
            </a:r>
            <a:r>
              <a:rPr lang="cs-CZ" sz="2800" dirty="0" smtClean="0"/>
              <a:t>C.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V případech A </a:t>
            </a:r>
            <a:r>
              <a:rPr lang="cs-CZ" sz="2800" dirty="0" err="1" smtClean="0"/>
              <a:t>a</a:t>
            </a:r>
            <a:r>
              <a:rPr lang="cs-CZ" sz="2800" dirty="0" smtClean="0"/>
              <a:t> C.</a:t>
            </a:r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Ve všech případech.</a:t>
            </a:r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Ani v jednom z případů.</a:t>
            </a:r>
            <a:endParaRPr lang="cs-CZ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62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56793"/>
            <a:ext cx="4397039" cy="255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620688"/>
            <a:ext cx="6336704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/>
              <a:t>Ve kterém případě </a:t>
            </a:r>
            <a:r>
              <a:rPr lang="cs-CZ" sz="3000" dirty="0" smtClean="0"/>
              <a:t>prochází obvodem elektrický proud?</a:t>
            </a:r>
            <a:endParaRPr lang="cs-CZ" sz="30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812241" y="286863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</a:t>
            </a:r>
            <a:r>
              <a:rPr lang="cs-CZ" sz="2800" dirty="0"/>
              <a:t> případě </a:t>
            </a:r>
            <a:r>
              <a:rPr lang="cs-CZ" sz="2800" dirty="0" smtClean="0"/>
              <a:t>A.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</a:t>
            </a:r>
            <a:r>
              <a:rPr lang="cs-CZ" sz="2800" dirty="0"/>
              <a:t> případě </a:t>
            </a:r>
            <a:r>
              <a:rPr lang="cs-CZ" sz="2800" dirty="0" smtClean="0"/>
              <a:t>B.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</a:t>
            </a:r>
            <a:r>
              <a:rPr lang="cs-CZ" sz="2800" dirty="0"/>
              <a:t> případě </a:t>
            </a:r>
            <a:r>
              <a:rPr lang="cs-CZ" sz="2800" dirty="0" smtClean="0"/>
              <a:t>C.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V případech A </a:t>
            </a:r>
            <a:r>
              <a:rPr lang="cs-CZ" sz="2800" dirty="0" err="1" smtClean="0"/>
              <a:t>a</a:t>
            </a:r>
            <a:r>
              <a:rPr lang="cs-CZ" sz="2800" dirty="0" smtClean="0"/>
              <a:t> C.</a:t>
            </a:r>
          </a:p>
          <a:p>
            <a:pPr marL="342900" indent="-342900">
              <a:buFont typeface="+mj-lt"/>
              <a:buAutoNum type="alphaUcPeriod"/>
            </a:pPr>
            <a:r>
              <a:rPr lang="cs-CZ" sz="2800" dirty="0" smtClean="0"/>
              <a:t>  Ve </a:t>
            </a:r>
            <a:r>
              <a:rPr lang="cs-CZ" sz="2800" dirty="0"/>
              <a:t>všech případech</a:t>
            </a:r>
            <a:r>
              <a:rPr lang="cs-CZ" sz="2800" dirty="0" smtClean="0"/>
              <a:t>.</a:t>
            </a:r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Ani </a:t>
            </a:r>
            <a:r>
              <a:rPr lang="cs-CZ" sz="2800" dirty="0"/>
              <a:t>v jednom z případů.</a:t>
            </a:r>
          </a:p>
          <a:p>
            <a:pPr marL="342900" indent="-342900">
              <a:buFont typeface="+mj-lt"/>
              <a:buAutoNum type="alphaUcPeriod"/>
            </a:pPr>
            <a:endParaRPr lang="en-GB" sz="2800" dirty="0"/>
          </a:p>
          <a:p>
            <a:pPr marL="342900" lvl="0" indent="-342900">
              <a:buFont typeface="+mj-lt"/>
              <a:buAutoNum type="alphaUcPeriod"/>
            </a:pPr>
            <a:endParaRPr lang="cs-CZ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8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750818"/>
            <a:ext cx="7776864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/>
              <a:t>Ve kterém případě </a:t>
            </a:r>
            <a:r>
              <a:rPr lang="cs-CZ" sz="3000" dirty="0" smtClean="0"/>
              <a:t>je mezi místy 1 a 2 elektrické napětí?</a:t>
            </a:r>
            <a:endParaRPr lang="cs-CZ" sz="30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881" y="1772816"/>
            <a:ext cx="5199508" cy="260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39552" y="249289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2800" dirty="0" smtClean="0"/>
              <a:t>Jen v případě A.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2800" dirty="0"/>
              <a:t>J</a:t>
            </a:r>
            <a:r>
              <a:rPr lang="cs-CZ" sz="2800" dirty="0" smtClean="0"/>
              <a:t>en </a:t>
            </a:r>
            <a:r>
              <a:rPr lang="cs-CZ" sz="2800" dirty="0"/>
              <a:t>v případě </a:t>
            </a:r>
            <a:r>
              <a:rPr lang="cs-CZ" sz="2800" dirty="0" smtClean="0"/>
              <a:t>B.</a:t>
            </a:r>
            <a:endParaRPr lang="cs-CZ" sz="2800" dirty="0"/>
          </a:p>
          <a:p>
            <a:pPr marL="514350" indent="-514350">
              <a:buFont typeface="+mj-lt"/>
              <a:buAutoNum type="alphaUcPeriod"/>
            </a:pPr>
            <a:r>
              <a:rPr lang="cs-CZ" sz="2800" dirty="0"/>
              <a:t>J</a:t>
            </a:r>
            <a:r>
              <a:rPr lang="cs-CZ" sz="2800" dirty="0" smtClean="0"/>
              <a:t>en </a:t>
            </a:r>
            <a:r>
              <a:rPr lang="cs-CZ" sz="2800" dirty="0"/>
              <a:t>v případě </a:t>
            </a:r>
            <a:r>
              <a:rPr lang="cs-CZ" sz="2800" dirty="0" smtClean="0"/>
              <a:t>C.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J</a:t>
            </a:r>
            <a:r>
              <a:rPr lang="cs-CZ" sz="2800" dirty="0" smtClean="0"/>
              <a:t>en </a:t>
            </a:r>
            <a:r>
              <a:rPr lang="cs-CZ" sz="2800" dirty="0"/>
              <a:t>v případě </a:t>
            </a:r>
            <a:r>
              <a:rPr lang="cs-CZ" sz="2800" dirty="0" smtClean="0"/>
              <a:t>D.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V </a:t>
            </a:r>
            <a:r>
              <a:rPr lang="cs-CZ" sz="2800" dirty="0" smtClean="0"/>
              <a:t>případech A </a:t>
            </a:r>
            <a:r>
              <a:rPr lang="cs-CZ" sz="2800" dirty="0" err="1" smtClean="0"/>
              <a:t>a</a:t>
            </a:r>
            <a:r>
              <a:rPr lang="cs-CZ" sz="2800" dirty="0" smtClean="0"/>
              <a:t> C.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V</a:t>
            </a:r>
            <a:r>
              <a:rPr lang="cs-CZ" sz="2800" dirty="0" smtClean="0"/>
              <a:t>e všech případech.</a:t>
            </a:r>
            <a:endParaRPr lang="cs-CZ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9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6439" y="1829272"/>
            <a:ext cx="3992880" cy="211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136904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 obvodu na obrázku jsou zapojeny dva rezistory o stejném odporu. Ampérmetrem </a:t>
            </a:r>
            <a:r>
              <a:rPr lang="cs-CZ" sz="2800" dirty="0" smtClean="0"/>
              <a:t>1 </a:t>
            </a:r>
            <a:r>
              <a:rPr lang="cs-CZ" sz="2800" dirty="0"/>
              <a:t>prochází proud 2 A. Jaké proudy procházejí zbývajícími ampérmetry?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382394" y="4055330"/>
            <a:ext cx="820097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2600" dirty="0"/>
              <a:t>A</a:t>
            </a:r>
            <a:r>
              <a:rPr lang="cs-CZ" sz="2600" dirty="0" smtClean="0"/>
              <a:t>mpérmetry </a:t>
            </a:r>
            <a:r>
              <a:rPr lang="cs-CZ" sz="2600" dirty="0"/>
              <a:t>2, 3 a 4 </a:t>
            </a:r>
            <a:r>
              <a:rPr lang="cs-CZ" sz="2600" dirty="0" smtClean="0"/>
              <a:t>prochází proud </a:t>
            </a:r>
            <a:r>
              <a:rPr lang="cs-CZ" sz="2600" dirty="0"/>
              <a:t>menší než 2 </a:t>
            </a:r>
            <a:r>
              <a:rPr lang="cs-CZ" sz="2600" dirty="0" smtClean="0"/>
              <a:t>A.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2600" dirty="0"/>
              <a:t>Ampérmetrem 4 neprochází žádný proud, </a:t>
            </a:r>
            <a:r>
              <a:rPr lang="cs-CZ" sz="2600" dirty="0" smtClean="0"/>
              <a:t>ampérmetry 2 a 3 prochází proud menší </a:t>
            </a:r>
            <a:r>
              <a:rPr lang="cs-CZ" sz="2600" dirty="0"/>
              <a:t>2 A</a:t>
            </a:r>
            <a:r>
              <a:rPr lang="cs-CZ" sz="2600" dirty="0" smtClean="0"/>
              <a:t>.</a:t>
            </a:r>
            <a:endParaRPr lang="cs-CZ" sz="2600" dirty="0"/>
          </a:p>
          <a:p>
            <a:pPr marL="514350" lvl="0" indent="-514350">
              <a:buFont typeface="+mj-lt"/>
              <a:buAutoNum type="alphaUcPeriod"/>
            </a:pPr>
            <a:r>
              <a:rPr lang="cs-CZ" sz="2600" dirty="0" smtClean="0"/>
              <a:t>Ampérmetrem </a:t>
            </a:r>
            <a:r>
              <a:rPr lang="cs-CZ" sz="2600" dirty="0"/>
              <a:t>4 neprochází žádný proud, ostatními prochází proud 2 </a:t>
            </a:r>
            <a:r>
              <a:rPr lang="cs-CZ" sz="2600" dirty="0" smtClean="0"/>
              <a:t>A.</a:t>
            </a:r>
            <a:endParaRPr lang="cs-CZ" sz="2600" dirty="0"/>
          </a:p>
          <a:p>
            <a:pPr marL="514350" lvl="0" indent="-514350">
              <a:buFont typeface="+mj-lt"/>
              <a:buAutoNum type="alphaUcPeriod"/>
            </a:pPr>
            <a:r>
              <a:rPr lang="cs-CZ" sz="2600" dirty="0"/>
              <a:t>V</a:t>
            </a:r>
            <a:r>
              <a:rPr lang="cs-CZ" sz="2600" dirty="0" smtClean="0"/>
              <a:t>šemi </a:t>
            </a:r>
            <a:r>
              <a:rPr lang="cs-CZ" sz="2600" dirty="0"/>
              <a:t>ampérmetry prochází stejný proud 2 </a:t>
            </a:r>
            <a:r>
              <a:rPr lang="cs-CZ" sz="2600" dirty="0" smtClean="0"/>
              <a:t>A.</a:t>
            </a:r>
            <a:endParaRPr lang="cs-CZ" sz="2800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128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72416"/>
            <a:ext cx="7632848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Co se stane s napětím mezi body 1 a 2, jestliže vyšroubujeme žárovku </a:t>
            </a:r>
            <a:r>
              <a:rPr lang="cs-CZ" sz="2800" dirty="0" smtClean="0"/>
              <a:t>A? Vnitřní odpor zdroje neuvažujte. </a:t>
            </a: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Napětí</a:t>
            </a:r>
            <a:endParaRPr lang="cs-CZ" sz="2800" dirty="0"/>
          </a:p>
          <a:p>
            <a:endParaRPr 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1095222" y="347666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2800" dirty="0" smtClean="0"/>
              <a:t>vzroste.</a:t>
            </a:r>
            <a:endParaRPr lang="cs-CZ" sz="2800" dirty="0"/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 smtClean="0"/>
              <a:t>se nezmění.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 smtClean="0"/>
              <a:t>klesne.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endParaRPr lang="cs-CZ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265747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99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349" y="2154271"/>
            <a:ext cx="669607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Všechny žárovky v obvodu jsou stejné. </a:t>
            </a:r>
            <a:r>
              <a:rPr lang="cs-CZ" sz="2800" dirty="0" smtClean="0"/>
              <a:t>Určete, jaký proud prochází </a:t>
            </a:r>
            <a:r>
              <a:rPr lang="cs-CZ" sz="2800" dirty="0"/>
              <a:t>jednotlivými žárovkami</a:t>
            </a:r>
            <a:r>
              <a:rPr lang="cs-CZ" sz="2800" dirty="0" smtClean="0"/>
              <a:t>.</a:t>
            </a:r>
            <a:br>
              <a:rPr lang="cs-CZ" sz="2800" dirty="0" smtClean="0"/>
            </a:br>
            <a:r>
              <a:rPr lang="cs-CZ" sz="2800" dirty="0" smtClean="0"/>
              <a:t>(proud procházející žárovkou 1 je I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4" y="2591223"/>
            <a:ext cx="404812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14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764704"/>
            <a:ext cx="7632848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Všechny žárovky v obvodu jsou stejné. </a:t>
            </a:r>
            <a:r>
              <a:rPr lang="cs-CZ" sz="2800" dirty="0" smtClean="0"/>
              <a:t> Seřaďte </a:t>
            </a:r>
            <a:r>
              <a:rPr lang="cs-CZ" sz="2800" dirty="0"/>
              <a:t>proudy v bodech 1, 2, 3, 4, 5 a 6 od největšího k </a:t>
            </a:r>
            <a:r>
              <a:rPr lang="cs-CZ" sz="2800" dirty="0" smtClean="0"/>
              <a:t>nejmenšímu.</a:t>
            </a:r>
          </a:p>
          <a:p>
            <a:pPr marL="0" indent="0">
              <a:buNone/>
            </a:pPr>
            <a:endParaRPr lang="cs-CZ" sz="2800" dirty="0"/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5, 1, 3, 2, 4, 6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5, 3, 1, 4, 2, 6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5 = 6, 3 = 4, 1 = 2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5 = 6, 1 = 2 = 3 = 4 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1 = 2 = 3 = 4 = 5 = 6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015" y="2060848"/>
            <a:ext cx="33813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35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6d81160-3749-404c-baaa-b90f475b31d4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Na obrázku jsou vzájemně propojeny žárovka a baterie. Žárovka svítí. Vyber tvrzení, které správně popisuje danou situaci.&#10;&#10;&#10;&#10;Proud z baterie prochází jen do žárovky, kde je zcela spotřebován.&#10;Proud prochází z baterie do žárov"/>
  <p:tag name="OPTION_COUNT" val="3"/>
  <p:tag name="ITEM_D" val=" 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Ve kterém případě žárovka svítí?&#10;&#10;&#10;  Jen v případě A.&#10;  Jen v případě B.&#10;  Jen v případě C.&#10;  V případech A a C.&#10;  Ve všech případech.&#10; Ani v jednom z případů.&#10;"/>
  <p:tag name="OPTION_COUNT" val="6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Ve kterém případě prochází obvodem elektrický proud?&#10;&#10;&#10;v případě A&#10;v případě B&#10;v případě C&#10;v případě A a C&#10;"/>
  <p:tag name="OPTION_COUNT" val="6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Ve kterém případě je mezi místy 1 a 2 elektrické napětí?&#10;&#10;&#10;v případech A a C&#10;ve všech případech&#10;"/>
  <p:tag name="OPTION_COUNT" val="6"/>
  <p:tag name="ITEM_G" val=" "/>
  <p:tag name="ITEM_H" val=" "/>
  <p:tag name="ITEM_I" val=" "/>
  <p:tag name="ITEM_J" val=" "/>
  <p:tag name="RIGHT_ANSWER" val="E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  <p:tag name="ITEM_A" val=" "/>
  <p:tag name="ITEM_B" val=" "/>
  <p:tag name="ITEM_C" val=" "/>
  <p:tag name="ITEM_D" val=" "/>
  <p:tag name="ITEM_E" val=" "/>
  <p:tag name="ITEM_F" val=" 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V obvodu na obrázku jsou zapojeny dva rezistory o stejném odporu. Ampérmetrem číslo jedna prochází proud 2 A. Jaké proudy procházejí zbývajícími ampérmetry?&#10;&#10;&#10;ampérmetry 2, 3 a 4 prochází menší proud než 2 A&#10;ampérmetrem 4 nepr"/>
  <p:tag name="OPTION_COUNT" val="3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  <p:tag name="ITEM_A" val=" "/>
  <p:tag name="ITEM_B" val=" "/>
  <p:tag name="ITEM_C" val=" "/>
  <p:tag name="ITEM_D" val=" 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Co se stane s napětím mezi body 1 a 2, jestliže vyšroubujeme žárovku A?&#10;&#10;&#10;vzroste&#10;nezmění se&#10;klesne&#10;&#10;"/>
  <p:tag name="OPTION_COUNT" val="3"/>
  <p:tag name="ITEM_E" val=" "/>
  <p:tag name="ITEM_F" val=" "/>
  <p:tag name="ITEM_G" val=" "/>
  <p:tag name="ITEM_H" val=" "/>
  <p:tag name="ITEM_I" val=" "/>
  <p:tag name="ITEM_J" val=" "/>
  <p:tag name="RIGHT_ANSWER" val="B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  <p:tag name="ITEM_A" val=" "/>
  <p:tag name="ITEM_B" val=" "/>
  <p:tag name="ITEM_C" val=" "/>
  <p:tag name="ITEM_D" val=" 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Všechny žárovky v obvodu jsou stejné. Určete proud procházející jednotlivými žárovkami.(proud procházející žárovkou 1 je I1)&#10;&#10;&#10;&#10;"/>
  <p:tag name="OPTION_COUNT" val="3"/>
  <p:tag name="ITEM_E" val=" "/>
  <p:tag name="ITEM_F" val=" "/>
  <p:tag name="ITEM_G" val=" "/>
  <p:tag name="ITEM_H" val=" "/>
  <p:tag name="ITEM_I" val=" "/>
  <p:tag name="ITEM_J" val=" "/>
  <p:tag name="RIGHT_ANSWER" val="B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  <p:tag name="ITEM_A" val=" "/>
  <p:tag name="ITEM_B" val=" "/>
  <p:tag name="ITEM_C" val=" "/>
  <p:tag name="ITEM_D" val=" 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Všechny žárovky v obvodu jsou stejné.  Seřaďte proudy v bodech 1, 2, 3, 4, 5 a 6 od největšího k nejmenšímu.&#10;&#10;5, 1, 3, 2, 4, 6&#10;5, 3, 1, 4, 2, 6&#10;5 = 6, 3 = 4, 1 = 2&#10;5 = 6, 1 = 2 = 3 = 4 &#10;1 = 2 = 3 = 4 = 5 = 6&#10;&#10;&#10;"/>
  <p:tag name="OPTION_COUNT" val="6"/>
  <p:tag name="ITEM_G" val=" "/>
  <p:tag name="ITEM_H" val=" "/>
  <p:tag name="ITEM_I" val=" "/>
  <p:tag name="ITEM_J" val=" "/>
  <p:tag name="RIGHT_ANSWER" val="D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  <p:tag name="ITEM_A" val=" "/>
  <p:tag name="ITEM_B" val=" "/>
  <p:tag name="ITEM_C" val=" "/>
  <p:tag name="ITEM_D" val=" "/>
  <p:tag name="ITEM_E" val=" "/>
  <p:tag name="ITEM_F" val=" 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105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39</cp:revision>
  <dcterms:created xsi:type="dcterms:W3CDTF">2014-02-18T19:57:52Z</dcterms:created>
  <dcterms:modified xsi:type="dcterms:W3CDTF">2015-01-07T12:01:33Z</dcterms:modified>
</cp:coreProperties>
</file>